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2"/>
  </p:handoutMasterIdLst>
  <p:sldIdLst>
    <p:sldId id="256" r:id="rId2"/>
    <p:sldId id="257" r:id="rId3"/>
    <p:sldId id="259" r:id="rId4"/>
    <p:sldId id="260" r:id="rId5"/>
    <p:sldId id="261" r:id="rId6"/>
    <p:sldId id="262" r:id="rId7"/>
    <p:sldId id="263" r:id="rId8"/>
    <p:sldId id="264" r:id="rId9"/>
    <p:sldId id="265" r:id="rId10"/>
    <p:sldId id="266"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18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DA662F9-EB8D-4057-94D8-08DF33C72BA7}" type="datetimeFigureOut">
              <a:rPr lang="en-US" smtClean="0"/>
              <a:t>8/31/2009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CC801A4-49C5-4624-81BE-22A249FD520B}" type="slidenum">
              <a:rPr lang="en-GB" smtClean="0"/>
              <a:t>‹#›</a:t>
            </a:fld>
            <a:endParaRPr lang="en-GB"/>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1BECD63-6311-4278-A9A6-43F57AA4D325}" type="datetimeFigureOut">
              <a:rPr lang="en-US" smtClean="0"/>
              <a:pPr/>
              <a:t>8/31/2009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AA8116-155B-47BA-A6C0-2BC07D2460A3}"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1BECD63-6311-4278-A9A6-43F57AA4D325}" type="datetimeFigureOut">
              <a:rPr lang="en-US" smtClean="0"/>
              <a:pPr/>
              <a:t>8/31/2009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AA8116-155B-47BA-A6C0-2BC07D2460A3}"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1BECD63-6311-4278-A9A6-43F57AA4D325}" type="datetimeFigureOut">
              <a:rPr lang="en-US" smtClean="0"/>
              <a:pPr/>
              <a:t>8/31/2009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AA8116-155B-47BA-A6C0-2BC07D2460A3}"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1BECD63-6311-4278-A9A6-43F57AA4D325}" type="datetimeFigureOut">
              <a:rPr lang="en-US" smtClean="0"/>
              <a:pPr/>
              <a:t>8/31/2009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AA8116-155B-47BA-A6C0-2BC07D2460A3}"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BECD63-6311-4278-A9A6-43F57AA4D325}" type="datetimeFigureOut">
              <a:rPr lang="en-US" smtClean="0"/>
              <a:pPr/>
              <a:t>8/31/2009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8AA8116-155B-47BA-A6C0-2BC07D2460A3}"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1BECD63-6311-4278-A9A6-43F57AA4D325}" type="datetimeFigureOut">
              <a:rPr lang="en-US" smtClean="0"/>
              <a:pPr/>
              <a:t>8/31/2009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AA8116-155B-47BA-A6C0-2BC07D2460A3}"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1BECD63-6311-4278-A9A6-43F57AA4D325}" type="datetimeFigureOut">
              <a:rPr lang="en-US" smtClean="0"/>
              <a:pPr/>
              <a:t>8/31/2009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8AA8116-155B-47BA-A6C0-2BC07D2460A3}"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1BECD63-6311-4278-A9A6-43F57AA4D325}" type="datetimeFigureOut">
              <a:rPr lang="en-US" smtClean="0"/>
              <a:pPr/>
              <a:t>8/31/2009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8AA8116-155B-47BA-A6C0-2BC07D2460A3}"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BECD63-6311-4278-A9A6-43F57AA4D325}" type="datetimeFigureOut">
              <a:rPr lang="en-US" smtClean="0"/>
              <a:pPr/>
              <a:t>8/31/2009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8AA8116-155B-47BA-A6C0-2BC07D2460A3}"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BECD63-6311-4278-A9A6-43F57AA4D325}" type="datetimeFigureOut">
              <a:rPr lang="en-US" smtClean="0"/>
              <a:pPr/>
              <a:t>8/31/2009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AA8116-155B-47BA-A6C0-2BC07D2460A3}"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BECD63-6311-4278-A9A6-43F57AA4D325}" type="datetimeFigureOut">
              <a:rPr lang="en-US" smtClean="0"/>
              <a:pPr/>
              <a:t>8/31/2009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8AA8116-155B-47BA-A6C0-2BC07D2460A3}"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BECD63-6311-4278-A9A6-43F57AA4D325}" type="datetimeFigureOut">
              <a:rPr lang="en-US" smtClean="0"/>
              <a:pPr/>
              <a:t>8/31/2009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A8116-155B-47BA-A6C0-2BC07D2460A3}"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Year 11  - Methodology</a:t>
            </a:r>
            <a:endParaRPr lang="en-GB" dirty="0"/>
          </a:p>
        </p:txBody>
      </p:sp>
      <p:sp>
        <p:nvSpPr>
          <p:cNvPr id="3" name="Subtitle 2"/>
          <p:cNvSpPr>
            <a:spLocks noGrp="1"/>
          </p:cNvSpPr>
          <p:nvPr>
            <p:ph type="subTitle" idx="1"/>
          </p:nvPr>
        </p:nvSpPr>
        <p:spPr/>
        <p:txBody>
          <a:bodyPr/>
          <a:lstStyle/>
          <a:p>
            <a:r>
              <a:rPr lang="en-GB" b="1" dirty="0" smtClean="0"/>
              <a:t>Deadline – 25/9/09</a:t>
            </a:r>
            <a:endParaRPr lang="en-GB"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GB" smtClean="0"/>
              <a:t>Photographs</a:t>
            </a:r>
          </a:p>
        </p:txBody>
      </p:sp>
      <p:sp>
        <p:nvSpPr>
          <p:cNvPr id="26627" name="Content Placeholder 2"/>
          <p:cNvSpPr>
            <a:spLocks noGrp="1"/>
          </p:cNvSpPr>
          <p:nvPr>
            <p:ph idx="1"/>
          </p:nvPr>
        </p:nvSpPr>
        <p:spPr/>
        <p:txBody>
          <a:bodyPr/>
          <a:lstStyle/>
          <a:p>
            <a:r>
              <a:rPr lang="en-GB" smtClean="0"/>
              <a:t>You will need photographs of where you conducted your environment quality surveys</a:t>
            </a:r>
          </a:p>
          <a:p>
            <a:pPr lvl="1"/>
            <a:r>
              <a:rPr lang="en-GB" smtClean="0"/>
              <a:t>These will have to be annotated to explain what score you gave a particular area</a:t>
            </a:r>
          </a:p>
          <a:p>
            <a:pPr lvl="1"/>
            <a:r>
              <a:rPr lang="en-GB" smtClean="0"/>
              <a:t>One photograph from the North, South, Central Cleethorpes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What should be in the methodology?</a:t>
            </a:r>
            <a:endParaRPr lang="en-GB" dirty="0"/>
          </a:p>
        </p:txBody>
      </p:sp>
      <p:sp>
        <p:nvSpPr>
          <p:cNvPr id="3" name="Content Placeholder 2"/>
          <p:cNvSpPr>
            <a:spLocks noGrp="1"/>
          </p:cNvSpPr>
          <p:nvPr>
            <p:ph idx="1"/>
          </p:nvPr>
        </p:nvSpPr>
        <p:spPr/>
        <p:txBody>
          <a:bodyPr>
            <a:normAutofit fontScale="92500"/>
          </a:bodyPr>
          <a:lstStyle/>
          <a:p>
            <a:pPr lvl="0"/>
            <a:r>
              <a:rPr lang="en-GB" dirty="0"/>
              <a:t>basic table</a:t>
            </a:r>
          </a:p>
          <a:p>
            <a:pPr lvl="0"/>
            <a:r>
              <a:rPr lang="en-GB" dirty="0"/>
              <a:t>map showing the location of the 3 wards, 6 sites and survey street</a:t>
            </a:r>
          </a:p>
          <a:p>
            <a:pPr lvl="0"/>
            <a:r>
              <a:rPr lang="en-GB" dirty="0"/>
              <a:t>detailed write up – should include some photos</a:t>
            </a:r>
          </a:p>
          <a:p>
            <a:pPr lvl="0"/>
            <a:r>
              <a:rPr lang="en-GB" dirty="0"/>
              <a:t>the 10 predictions with data collection method identified</a:t>
            </a:r>
          </a:p>
          <a:p>
            <a:pPr lvl="0"/>
            <a:r>
              <a:rPr lang="en-GB" dirty="0"/>
              <a:t>originality – your own survey</a:t>
            </a:r>
          </a:p>
          <a:p>
            <a:pPr lvl="0"/>
            <a:r>
              <a:rPr lang="en-GB" dirty="0"/>
              <a:t>photographs of survey sites</a:t>
            </a:r>
          </a:p>
          <a:p>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GB" smtClean="0"/>
              <a:t>Introduction</a:t>
            </a:r>
          </a:p>
        </p:txBody>
      </p:sp>
      <p:sp>
        <p:nvSpPr>
          <p:cNvPr id="3" name="Content Placeholder 2"/>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n-GB" dirty="0"/>
              <a:t>Part 1 – how to write your Methodology</a:t>
            </a:r>
            <a:endParaRPr lang="en-GB" sz="2800" dirty="0"/>
          </a:p>
          <a:p>
            <a:pPr fontAlgn="auto">
              <a:spcAft>
                <a:spcPts val="0"/>
              </a:spcAft>
              <a:buFont typeface="Arial" pitchFamily="34" charset="0"/>
              <a:buChar char="•"/>
              <a:defRPr/>
            </a:pPr>
            <a:r>
              <a:rPr lang="en-GB" dirty="0"/>
              <a:t>This section is very important and if you are careful it is quite easy to score full marks.</a:t>
            </a:r>
            <a:endParaRPr lang="en-GB" sz="2800" dirty="0"/>
          </a:p>
          <a:p>
            <a:pPr fontAlgn="auto">
              <a:spcAft>
                <a:spcPts val="0"/>
              </a:spcAft>
              <a:buFont typeface="Arial" pitchFamily="34" charset="0"/>
              <a:buChar char="•"/>
              <a:defRPr/>
            </a:pPr>
            <a:r>
              <a:rPr lang="en-GB" dirty="0"/>
              <a:t>During your day in Cleethorpes you will complete two types of data collection:</a:t>
            </a:r>
            <a:endParaRPr lang="en-GB" sz="2800" dirty="0"/>
          </a:p>
          <a:p>
            <a:pPr fontAlgn="auto">
              <a:spcAft>
                <a:spcPts val="0"/>
              </a:spcAft>
              <a:buFont typeface="Arial" pitchFamily="34" charset="0"/>
              <a:buChar char="•"/>
              <a:defRPr/>
            </a:pPr>
            <a:r>
              <a:rPr lang="en-GB" dirty="0"/>
              <a:t>An environmental survey going down six streets in Cleethorpes:</a:t>
            </a:r>
            <a:endParaRPr lang="en-GB" sz="2800" dirty="0"/>
          </a:p>
          <a:p>
            <a:pPr lvl="1" fontAlgn="auto">
              <a:spcAft>
                <a:spcPts val="0"/>
              </a:spcAft>
              <a:buFont typeface="Arial" pitchFamily="34" charset="0"/>
              <a:buChar char="–"/>
              <a:defRPr/>
            </a:pPr>
            <a:r>
              <a:rPr lang="en-GB" dirty="0"/>
              <a:t>Ward Street</a:t>
            </a:r>
            <a:endParaRPr lang="en-GB" sz="2400" dirty="0"/>
          </a:p>
          <a:p>
            <a:pPr lvl="1" fontAlgn="auto">
              <a:spcAft>
                <a:spcPts val="0"/>
              </a:spcAft>
              <a:buFont typeface="Arial" pitchFamily="34" charset="0"/>
              <a:buChar char="–"/>
              <a:defRPr/>
            </a:pPr>
            <a:r>
              <a:rPr lang="en-GB" dirty="0"/>
              <a:t>St. </a:t>
            </a:r>
            <a:r>
              <a:rPr lang="en-GB" dirty="0" err="1"/>
              <a:t>Heliers</a:t>
            </a:r>
            <a:endParaRPr lang="en-GB" sz="2400" dirty="0"/>
          </a:p>
          <a:p>
            <a:pPr lvl="1" fontAlgn="auto">
              <a:spcAft>
                <a:spcPts val="0"/>
              </a:spcAft>
              <a:buFont typeface="Arial" pitchFamily="34" charset="0"/>
              <a:buChar char="–"/>
              <a:defRPr/>
            </a:pPr>
            <a:r>
              <a:rPr lang="en-GB" dirty="0"/>
              <a:t>George Street</a:t>
            </a:r>
            <a:endParaRPr lang="en-GB" sz="2400" dirty="0"/>
          </a:p>
          <a:p>
            <a:pPr lvl="1" fontAlgn="auto">
              <a:spcAft>
                <a:spcPts val="0"/>
              </a:spcAft>
              <a:buFont typeface="Arial" pitchFamily="34" charset="0"/>
              <a:buChar char="–"/>
              <a:defRPr/>
            </a:pPr>
            <a:r>
              <a:rPr lang="en-GB" dirty="0" err="1"/>
              <a:t>Itterby</a:t>
            </a:r>
            <a:r>
              <a:rPr lang="en-GB" dirty="0"/>
              <a:t> Crescent</a:t>
            </a:r>
            <a:endParaRPr lang="en-GB" sz="2400" dirty="0"/>
          </a:p>
          <a:p>
            <a:pPr lvl="1" fontAlgn="auto">
              <a:spcAft>
                <a:spcPts val="0"/>
              </a:spcAft>
              <a:buFont typeface="Arial" pitchFamily="34" charset="0"/>
              <a:buChar char="–"/>
              <a:defRPr/>
            </a:pPr>
            <a:r>
              <a:rPr lang="en-GB" dirty="0" err="1"/>
              <a:t>Lindum</a:t>
            </a:r>
            <a:r>
              <a:rPr lang="en-GB" dirty="0"/>
              <a:t> Road</a:t>
            </a:r>
            <a:endParaRPr lang="en-GB" sz="2400" dirty="0"/>
          </a:p>
          <a:p>
            <a:pPr lvl="1" fontAlgn="auto">
              <a:spcAft>
                <a:spcPts val="0"/>
              </a:spcAft>
              <a:buFont typeface="Arial" pitchFamily="34" charset="0"/>
              <a:buChar char="–"/>
              <a:defRPr/>
            </a:pPr>
            <a:r>
              <a:rPr lang="en-GB" dirty="0"/>
              <a:t>Pearson Road</a:t>
            </a:r>
            <a:endParaRPr lang="en-GB" sz="2400" dirty="0"/>
          </a:p>
          <a:p>
            <a:pPr fontAlgn="auto">
              <a:spcAft>
                <a:spcPts val="0"/>
              </a:spcAft>
              <a:buFont typeface="Arial" pitchFamily="34" charset="0"/>
              <a:buChar char="•"/>
              <a:defRPr/>
            </a:pPr>
            <a:r>
              <a:rPr lang="en-GB" dirty="0"/>
              <a:t>A housing survey down St. Peter’s Avenue in Cleethorpes</a:t>
            </a:r>
            <a:endParaRPr lang="en-GB" sz="2800" dirty="0"/>
          </a:p>
          <a:p>
            <a:pPr fontAlgn="auto">
              <a:spcAft>
                <a:spcPts val="0"/>
              </a:spcAft>
              <a:buFont typeface="Arial" pitchFamily="34" charset="0"/>
              <a:buChar char="•"/>
              <a:defRPr/>
            </a:pPr>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GB" smtClean="0"/>
              <a:t>Map</a:t>
            </a:r>
          </a:p>
        </p:txBody>
      </p:sp>
      <p:sp>
        <p:nvSpPr>
          <p:cNvPr id="18435" name="Content Placeholder 2"/>
          <p:cNvSpPr>
            <a:spLocks noGrp="1"/>
          </p:cNvSpPr>
          <p:nvPr>
            <p:ph idx="1"/>
          </p:nvPr>
        </p:nvSpPr>
        <p:spPr/>
        <p:txBody>
          <a:bodyPr/>
          <a:lstStyle/>
          <a:p>
            <a:r>
              <a:rPr lang="en-GB" smtClean="0"/>
              <a:t>You must have a map clearly showing the:</a:t>
            </a:r>
          </a:p>
          <a:p>
            <a:pPr lvl="1"/>
            <a:r>
              <a:rPr lang="en-GB" smtClean="0"/>
              <a:t>3 different wards (North, Central, South)</a:t>
            </a:r>
          </a:p>
          <a:p>
            <a:pPr lvl="1"/>
            <a:r>
              <a:rPr lang="en-GB" smtClean="0"/>
              <a:t>The 6 different streets where you carried out the environment survey</a:t>
            </a:r>
          </a:p>
          <a:p>
            <a:pPr lvl="1"/>
            <a:r>
              <a:rPr lang="en-GB" smtClean="0"/>
              <a:t>Locate St. Peter’s Avenue clearly – this is where you will do you the housing survey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GB" smtClean="0"/>
              <a:t>The key to the methodology</a:t>
            </a:r>
          </a:p>
        </p:txBody>
      </p:sp>
      <p:sp>
        <p:nvSpPr>
          <p:cNvPr id="19459" name="Content Placeholder 2"/>
          <p:cNvSpPr>
            <a:spLocks noGrp="1"/>
          </p:cNvSpPr>
          <p:nvPr>
            <p:ph idx="1"/>
          </p:nvPr>
        </p:nvSpPr>
        <p:spPr/>
        <p:txBody>
          <a:bodyPr/>
          <a:lstStyle/>
          <a:p>
            <a:r>
              <a:rPr lang="en-GB" smtClean="0"/>
              <a:t>To get top marks you </a:t>
            </a:r>
            <a:r>
              <a:rPr lang="en-GB" b="1" smtClean="0"/>
              <a:t>MUST:</a:t>
            </a:r>
            <a:r>
              <a:rPr lang="en-GB" smtClean="0"/>
              <a:t> </a:t>
            </a:r>
          </a:p>
          <a:p>
            <a:pPr lvl="1"/>
            <a:r>
              <a:rPr lang="en-GB" smtClean="0"/>
              <a:t> describe precisely how you collected your data</a:t>
            </a:r>
          </a:p>
          <a:p>
            <a:pPr lvl="1"/>
            <a:r>
              <a:rPr lang="en-GB" smtClean="0"/>
              <a:t>explain why you collected the data the data for the best method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GB" smtClean="0"/>
              <a:t>This table will help</a:t>
            </a:r>
          </a:p>
        </p:txBody>
      </p:sp>
      <p:graphicFrame>
        <p:nvGraphicFramePr>
          <p:cNvPr id="4" name="Table 3"/>
          <p:cNvGraphicFramePr>
            <a:graphicFrameLocks noGrp="1"/>
          </p:cNvGraphicFramePr>
          <p:nvPr/>
        </p:nvGraphicFramePr>
        <p:xfrm>
          <a:off x="1524000" y="1397000"/>
          <a:ext cx="6096000" cy="192024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r>
                        <a:rPr lang="en-GB" dirty="0" smtClean="0">
                          <a:solidFill>
                            <a:sysClr val="windowText" lastClr="000000"/>
                          </a:solidFill>
                        </a:rPr>
                        <a:t>Technique</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smtClean="0">
                          <a:solidFill>
                            <a:sysClr val="windowText" lastClr="000000"/>
                          </a:solidFill>
                        </a:rPr>
                        <a:t>Location</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smtClean="0">
                          <a:solidFill>
                            <a:sysClr val="windowText" lastClr="000000"/>
                          </a:solidFill>
                        </a:rPr>
                        <a:t>Date and time</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smtClean="0">
                          <a:solidFill>
                            <a:sysClr val="windowText" lastClr="000000"/>
                          </a:solidFill>
                        </a:rPr>
                        <a:t>Detail</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smtClean="0">
                          <a:solidFill>
                            <a:sysClr val="windowText" lastClr="000000"/>
                          </a:solidFill>
                        </a:rPr>
                        <a:t>Reason for collecting</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lang="en-GB" dirty="0" smtClean="0">
                          <a:solidFill>
                            <a:sysClr val="windowText" lastClr="000000"/>
                          </a:solidFill>
                        </a:rPr>
                        <a:t>Environmental</a:t>
                      </a:r>
                      <a:r>
                        <a:rPr lang="en-GB" baseline="0" dirty="0" smtClean="0">
                          <a:solidFill>
                            <a:sysClr val="windowText" lastClr="000000"/>
                          </a:solidFill>
                        </a:rPr>
                        <a:t> Survey</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r>
                        <a:rPr lang="en-GB" dirty="0" smtClean="0">
                          <a:solidFill>
                            <a:sysClr val="windowText" lastClr="000000"/>
                          </a:solidFill>
                        </a:rPr>
                        <a:t>Housing Survey</a:t>
                      </a:r>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TextBox 4"/>
          <p:cNvSpPr txBox="1"/>
          <p:nvPr/>
        </p:nvSpPr>
        <p:spPr>
          <a:xfrm>
            <a:off x="785786" y="3714752"/>
            <a:ext cx="6429420" cy="369332"/>
          </a:xfrm>
          <a:prstGeom prst="rect">
            <a:avLst/>
          </a:prstGeom>
          <a:noFill/>
        </p:spPr>
        <p:txBody>
          <a:bodyPr wrap="square" rtlCol="0">
            <a:spAutoFit/>
          </a:bodyPr>
          <a:lstStyle/>
          <a:p>
            <a:r>
              <a:rPr lang="en-GB" dirty="0" smtClean="0"/>
              <a:t>Make a copy of this table on the paper provided</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GB" smtClean="0"/>
              <a:t>Writing up your methodology</a:t>
            </a:r>
          </a:p>
        </p:txBody>
      </p:sp>
      <p:sp>
        <p:nvSpPr>
          <p:cNvPr id="3" name="Content Placeholder 2"/>
          <p:cNvSpPr>
            <a:spLocks noGrp="1"/>
          </p:cNvSpPr>
          <p:nvPr>
            <p:ph idx="1"/>
          </p:nvPr>
        </p:nvSpPr>
        <p:spPr/>
        <p:txBody>
          <a:bodyPr rtlCol="0">
            <a:normAutofit fontScale="92500" lnSpcReduction="20000"/>
          </a:bodyPr>
          <a:lstStyle/>
          <a:p>
            <a:pPr fontAlgn="auto">
              <a:spcAft>
                <a:spcPts val="0"/>
              </a:spcAft>
              <a:buFont typeface="Arial" pitchFamily="34" charset="0"/>
              <a:buChar char="•"/>
              <a:defRPr/>
            </a:pPr>
            <a:r>
              <a:rPr lang="en-GB" dirty="0" smtClean="0"/>
              <a:t>This needs to be written in full paragraphs</a:t>
            </a:r>
          </a:p>
          <a:p>
            <a:pPr fontAlgn="auto">
              <a:spcAft>
                <a:spcPts val="0"/>
              </a:spcAft>
              <a:buFont typeface="Arial" pitchFamily="34" charset="0"/>
              <a:buChar char="•"/>
              <a:defRPr/>
            </a:pPr>
            <a:r>
              <a:rPr lang="en-GB" dirty="0" smtClean="0"/>
              <a:t>For each technique you should have three paragraphs</a:t>
            </a:r>
          </a:p>
          <a:p>
            <a:pPr marL="571500" indent="-514350" fontAlgn="auto">
              <a:spcAft>
                <a:spcPts val="0"/>
              </a:spcAft>
              <a:buFont typeface="+mj-lt"/>
              <a:buAutoNum type="arabicPeriod"/>
              <a:defRPr/>
            </a:pPr>
            <a:r>
              <a:rPr lang="en-GB" dirty="0" smtClean="0"/>
              <a:t>Describe the locations, date and time you are doing the technique</a:t>
            </a:r>
          </a:p>
          <a:p>
            <a:pPr marL="571500" indent="-514350" fontAlgn="auto">
              <a:spcAft>
                <a:spcPts val="0"/>
              </a:spcAft>
              <a:buFont typeface="+mj-lt"/>
              <a:buAutoNum type="arabicPeriod"/>
              <a:defRPr/>
            </a:pPr>
            <a:r>
              <a:rPr lang="en-GB" dirty="0" smtClean="0"/>
              <a:t>A detailed description of each method</a:t>
            </a:r>
          </a:p>
          <a:p>
            <a:pPr marL="571500" indent="-514350" fontAlgn="auto">
              <a:spcAft>
                <a:spcPts val="0"/>
              </a:spcAft>
              <a:buFont typeface="+mj-lt"/>
              <a:buAutoNum type="arabicPeriod"/>
              <a:defRPr/>
            </a:pPr>
            <a:r>
              <a:rPr lang="en-GB" dirty="0" smtClean="0"/>
              <a:t>Explain the reasons why have collected this data</a:t>
            </a:r>
          </a:p>
          <a:p>
            <a:pPr marL="571500" indent="-514350" fontAlgn="auto">
              <a:spcAft>
                <a:spcPts val="0"/>
              </a:spcAft>
              <a:buFont typeface="+mj-lt"/>
              <a:buAutoNum type="arabicPeriod"/>
              <a:defRPr/>
            </a:pPr>
            <a:r>
              <a:rPr lang="en-GB" dirty="0" smtClean="0"/>
              <a:t>Photographs – to show your method (Mr. Still has put on the student drive his photos from the fieldtrip)</a:t>
            </a:r>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GB" smtClean="0"/>
              <a:t>The ten predictions</a:t>
            </a:r>
          </a:p>
        </p:txBody>
      </p:sp>
      <p:sp>
        <p:nvSpPr>
          <p:cNvPr id="22531" name="Content Placeholder 2"/>
          <p:cNvSpPr>
            <a:spLocks noGrp="1"/>
          </p:cNvSpPr>
          <p:nvPr>
            <p:ph idx="1"/>
          </p:nvPr>
        </p:nvSpPr>
        <p:spPr/>
        <p:txBody>
          <a:bodyPr/>
          <a:lstStyle/>
          <a:p>
            <a:r>
              <a:rPr lang="en-GB" smtClean="0"/>
              <a:t>You need to write your ten predictions out for the section and clearly identify which data collection method you will use to collect the data.</a:t>
            </a:r>
          </a:p>
          <a:p>
            <a:endParaRPr lang="en-GB"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GB" smtClean="0"/>
              <a:t>Originality</a:t>
            </a:r>
          </a:p>
        </p:txBody>
      </p:sp>
      <p:sp>
        <p:nvSpPr>
          <p:cNvPr id="3" name="Content Placeholder 2"/>
          <p:cNvSpPr>
            <a:spLocks noGrp="1"/>
          </p:cNvSpPr>
          <p:nvPr>
            <p:ph idx="1"/>
          </p:nvPr>
        </p:nvSpPr>
        <p:spPr/>
        <p:txBody>
          <a:bodyPr rtlCol="0">
            <a:normAutofit fontScale="55000" lnSpcReduction="20000"/>
          </a:bodyPr>
          <a:lstStyle/>
          <a:p>
            <a:pPr fontAlgn="auto">
              <a:spcAft>
                <a:spcPts val="0"/>
              </a:spcAft>
              <a:buFont typeface="Arial" pitchFamily="34" charset="0"/>
              <a:buChar char="•"/>
              <a:defRPr/>
            </a:pPr>
            <a:r>
              <a:rPr lang="en-GB" b="1" dirty="0"/>
              <a:t>Originality – if you want to score top marks in this section you need to carry out your own data in your own time.</a:t>
            </a:r>
            <a:endParaRPr lang="en-GB" dirty="0"/>
          </a:p>
          <a:p>
            <a:pPr fontAlgn="auto">
              <a:spcAft>
                <a:spcPts val="0"/>
              </a:spcAft>
              <a:buFont typeface="Arial" pitchFamily="34" charset="0"/>
              <a:buChar char="•"/>
              <a:defRPr/>
            </a:pPr>
            <a:r>
              <a:rPr lang="en-GB" b="1" dirty="0" smtClean="0"/>
              <a:t>Extension </a:t>
            </a:r>
            <a:r>
              <a:rPr lang="en-GB" b="1" dirty="0"/>
              <a:t>Work – This could be done by comparing the work done in Cleethorpes, with another location in the local area, for example Grimsby.</a:t>
            </a:r>
            <a:endParaRPr lang="en-GB" dirty="0"/>
          </a:p>
          <a:p>
            <a:pPr fontAlgn="auto">
              <a:spcAft>
                <a:spcPts val="0"/>
              </a:spcAft>
              <a:buFont typeface="Arial" pitchFamily="34" charset="0"/>
              <a:buNone/>
              <a:defRPr/>
            </a:pPr>
            <a:r>
              <a:rPr lang="en-GB" b="1" dirty="0"/>
              <a:t> </a:t>
            </a:r>
            <a:r>
              <a:rPr lang="en-GB" b="1" dirty="0" smtClean="0"/>
              <a:t>To </a:t>
            </a:r>
            <a:r>
              <a:rPr lang="en-GB" b="1" dirty="0"/>
              <a:t>do this you must choose one or two hypothesis that you have already investigated in Cleethorpes and investigate them in Grimsby.</a:t>
            </a:r>
            <a:endParaRPr lang="en-GB" dirty="0"/>
          </a:p>
          <a:p>
            <a:pPr lvl="1" fontAlgn="auto">
              <a:spcAft>
                <a:spcPts val="0"/>
              </a:spcAft>
              <a:buFont typeface="Arial" pitchFamily="34" charset="0"/>
              <a:buChar char="–"/>
              <a:defRPr/>
            </a:pPr>
            <a:r>
              <a:rPr lang="en-GB" b="1" dirty="0" smtClean="0"/>
              <a:t>You </a:t>
            </a:r>
            <a:r>
              <a:rPr lang="en-GB" b="1" dirty="0"/>
              <a:t>could use a similar questionnaire, or even clearly annotated photographs</a:t>
            </a:r>
            <a:r>
              <a:rPr lang="en-GB" b="1" dirty="0" smtClean="0"/>
              <a:t>.</a:t>
            </a:r>
            <a:r>
              <a:rPr lang="en-GB" b="1" dirty="0"/>
              <a:t> </a:t>
            </a:r>
            <a:endParaRPr lang="en-GB" dirty="0"/>
          </a:p>
          <a:p>
            <a:pPr lvl="1" fontAlgn="auto">
              <a:spcAft>
                <a:spcPts val="0"/>
              </a:spcAft>
              <a:buFont typeface="Arial" pitchFamily="34" charset="0"/>
              <a:buChar char="–"/>
              <a:defRPr/>
            </a:pPr>
            <a:r>
              <a:rPr lang="en-GB" b="1" dirty="0"/>
              <a:t>The data that you have collected should be selected and presented appropriately</a:t>
            </a:r>
            <a:r>
              <a:rPr lang="en-GB" b="1" dirty="0" smtClean="0"/>
              <a:t>.</a:t>
            </a:r>
            <a:endParaRPr lang="en-GB" dirty="0"/>
          </a:p>
          <a:p>
            <a:pPr fontAlgn="auto">
              <a:spcAft>
                <a:spcPts val="0"/>
              </a:spcAft>
              <a:buFont typeface="Arial" pitchFamily="34" charset="0"/>
              <a:buChar char="•"/>
              <a:defRPr/>
            </a:pPr>
            <a:r>
              <a:rPr lang="en-GB" b="1" dirty="0"/>
              <a:t>You should then look at the data you have presented and look for patterns.</a:t>
            </a:r>
            <a:endParaRPr lang="en-GB" dirty="0"/>
          </a:p>
          <a:p>
            <a:pPr fontAlgn="auto">
              <a:spcAft>
                <a:spcPts val="0"/>
              </a:spcAft>
              <a:buFont typeface="Arial" pitchFamily="34" charset="0"/>
              <a:buChar char="•"/>
              <a:defRPr/>
            </a:pPr>
            <a:r>
              <a:rPr lang="en-GB" b="1" dirty="0"/>
              <a:t>In particular:</a:t>
            </a:r>
            <a:endParaRPr lang="en-GB" dirty="0"/>
          </a:p>
          <a:p>
            <a:pPr lvl="1" fontAlgn="auto">
              <a:spcAft>
                <a:spcPts val="0"/>
              </a:spcAft>
              <a:buFont typeface="Arial" pitchFamily="34" charset="0"/>
              <a:buChar char="–"/>
              <a:defRPr/>
            </a:pPr>
            <a:r>
              <a:rPr lang="en-GB" b="1" dirty="0"/>
              <a:t>The hypothesis you have set are correct or incorrect</a:t>
            </a:r>
            <a:endParaRPr lang="en-GB" dirty="0"/>
          </a:p>
          <a:p>
            <a:pPr lvl="1" fontAlgn="auto">
              <a:spcAft>
                <a:spcPts val="0"/>
              </a:spcAft>
              <a:buFont typeface="Arial" pitchFamily="34" charset="0"/>
              <a:buChar char="–"/>
              <a:defRPr/>
            </a:pPr>
            <a:r>
              <a:rPr lang="en-GB" b="1" dirty="0"/>
              <a:t>Any similarities and differences that there may have been between Cleethorpes and Grimsby</a:t>
            </a:r>
            <a:r>
              <a:rPr lang="en-GB" b="1" dirty="0" smtClean="0"/>
              <a:t>.</a:t>
            </a:r>
            <a:endParaRPr lang="en-GB" dirty="0"/>
          </a:p>
          <a:p>
            <a:pPr fontAlgn="auto">
              <a:spcAft>
                <a:spcPts val="0"/>
              </a:spcAft>
              <a:buFont typeface="Arial" pitchFamily="34" charset="0"/>
              <a:buChar char="•"/>
              <a:defRPr/>
            </a:pPr>
            <a:r>
              <a:rPr lang="en-GB" b="1" dirty="0"/>
              <a:t>This piece of work is your responsibility and is down to you. Students who carry this out get higher marks. It is important to note that the extension work you do is something that takes places in your own time perhaps on a Saturday Morning or over the six week holidays.</a:t>
            </a:r>
            <a:endParaRPr lang="en-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425</Words>
  <Application>Microsoft Office PowerPoint</Application>
  <PresentationFormat>On-screen Show (4:3)</PresentationFormat>
  <Paragraphs>63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Year 11  - Methodology</vt:lpstr>
      <vt:lpstr>What should be in the methodology?</vt:lpstr>
      <vt:lpstr>Introduction</vt:lpstr>
      <vt:lpstr>Map</vt:lpstr>
      <vt:lpstr>The key to the methodology</vt:lpstr>
      <vt:lpstr>This table will help</vt:lpstr>
      <vt:lpstr>Writing up your methodology</vt:lpstr>
      <vt:lpstr>The ten predictions</vt:lpstr>
      <vt:lpstr>Originality</vt:lpstr>
      <vt:lpstr>Photographs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Year 11  - Methodology</dc:title>
  <dc:creator>Chris</dc:creator>
  <cp:lastModifiedBy>Chris</cp:lastModifiedBy>
  <cp:revision>2</cp:revision>
  <dcterms:created xsi:type="dcterms:W3CDTF">2009-08-31T13:45:37Z</dcterms:created>
  <dcterms:modified xsi:type="dcterms:W3CDTF">2009-08-31T13:55:45Z</dcterms:modified>
</cp:coreProperties>
</file>